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1" r:id="rId5"/>
    <p:sldId id="265" r:id="rId6"/>
    <p:sldId id="260" r:id="rId7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C4FF"/>
    <a:srgbClr val="F9F373"/>
    <a:srgbClr val="F7E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3" autoAdjust="0"/>
    <p:restoredTop sz="94660"/>
  </p:normalViewPr>
  <p:slideViewPr>
    <p:cSldViewPr snapToGrid="0">
      <p:cViewPr varScale="1">
        <p:scale>
          <a:sx n="79" d="100"/>
          <a:sy n="79" d="100"/>
        </p:scale>
        <p:origin x="29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9B08-CA9D-452C-81B9-24097363D4D0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2C28-5DFF-4B42-8F51-2EAD7C3BD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366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9B08-CA9D-452C-81B9-24097363D4D0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2C28-5DFF-4B42-8F51-2EAD7C3BD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93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9B08-CA9D-452C-81B9-24097363D4D0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2C28-5DFF-4B42-8F51-2EAD7C3BD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59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9B08-CA9D-452C-81B9-24097363D4D0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2C28-5DFF-4B42-8F51-2EAD7C3BD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238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9B08-CA9D-452C-81B9-24097363D4D0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2C28-5DFF-4B42-8F51-2EAD7C3BD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73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9B08-CA9D-452C-81B9-24097363D4D0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2C28-5DFF-4B42-8F51-2EAD7C3BD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87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9B08-CA9D-452C-81B9-24097363D4D0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2C28-5DFF-4B42-8F51-2EAD7C3BD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13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9B08-CA9D-452C-81B9-24097363D4D0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2C28-5DFF-4B42-8F51-2EAD7C3BD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60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9B08-CA9D-452C-81B9-24097363D4D0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2C28-5DFF-4B42-8F51-2EAD7C3BD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20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9B08-CA9D-452C-81B9-24097363D4D0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2C28-5DFF-4B42-8F51-2EAD7C3BD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95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9B08-CA9D-452C-81B9-24097363D4D0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2C28-5DFF-4B42-8F51-2EAD7C3BD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37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B9B08-CA9D-452C-81B9-24097363D4D0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02C28-5DFF-4B42-8F51-2EAD7C3BDA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8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ailchi.mp/7b4ec74a175f/dementia-friendly-north-east-sheffield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hyperlink" Target="http://www.dementiacarers.org.uk/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://www.tide.uk.net/" TargetMode="Externa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attendance-allowance/" TargetMode="External"/><Relationship Id="rId7" Type="http://schemas.openxmlformats.org/officeDocument/2006/relationships/hyperlink" Target="tel:0114%20242%200351" TargetMode="External"/><Relationship Id="rId2" Type="http://schemas.openxmlformats.org/officeDocument/2006/relationships/hyperlink" Target="http://www.ageuk.org.uk/sheffield/our-services/dementia-service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outhyorks.police.uk/contact-us/tell-us-about/herbert-protocol/herbert-protocol/" TargetMode="External"/><Relationship Id="rId5" Type="http://schemas.openxmlformats.org/officeDocument/2006/relationships/hyperlink" Target="https://www.sheffield.gov.uk/home/parking/apply-for-blue-badge" TargetMode="External"/><Relationship Id="rId4" Type="http://schemas.openxmlformats.org/officeDocument/2006/relationships/hyperlink" Target="https://www.sheffield.gov.uk/home/council-tax/council-tax-discounts-exemption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mentiaadventure.co.uk/" TargetMode="External"/><Relationship Id="rId13" Type="http://schemas.openxmlformats.org/officeDocument/2006/relationships/hyperlink" Target="https://www.ageuk.org.uk/sheffield/our-services/dementia-advice-sheffield/corona-virus-resources/resources-for-activities/" TargetMode="External"/><Relationship Id="rId3" Type="http://schemas.openxmlformats.org/officeDocument/2006/relationships/hyperlink" Target="http://www.alzheimers.org.uk/find-support-near-you" TargetMode="External"/><Relationship Id="rId7" Type="http://schemas.openxmlformats.org/officeDocument/2006/relationships/hyperlink" Target="http://www.dementiatip-share.org.uk/" TargetMode="External"/><Relationship Id="rId12" Type="http://schemas.openxmlformats.org/officeDocument/2006/relationships/hyperlink" Target="https://www.ageuk.org.uk/globalassets/age-uk/documents/information-guides/ageukil5_care_home_checklist_inf.pdf" TargetMode="External"/><Relationship Id="rId2" Type="http://schemas.openxmlformats.org/officeDocument/2006/relationships/hyperlink" Target="http://www.sheffieldct.co.uk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ementiatogether.online/" TargetMode="External"/><Relationship Id="rId11" Type="http://schemas.openxmlformats.org/officeDocument/2006/relationships/hyperlink" Target="http://www.ageuk.org.uk/sheffield/our-services/dementia-services/" TargetMode="External"/><Relationship Id="rId5" Type="http://schemas.openxmlformats.org/officeDocument/2006/relationships/hyperlink" Target="http://www.nextsteps.org.uk/" TargetMode="External"/><Relationship Id="rId10" Type="http://schemas.openxmlformats.org/officeDocument/2006/relationships/hyperlink" Target="https://www.youngdementianetwork.org/" TargetMode="External"/><Relationship Id="rId4" Type="http://schemas.openxmlformats.org/officeDocument/2006/relationships/hyperlink" Target="http://www.dementiavoices.org.uk/" TargetMode="External"/><Relationship Id="rId9" Type="http://schemas.openxmlformats.org/officeDocument/2006/relationships/hyperlink" Target="http://www.whenthefoglifts.blo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CB01AF-38E1-46FF-8A3D-53A16E3FDBB0}"/>
              </a:ext>
            </a:extLst>
          </p:cNvPr>
          <p:cNvSpPr txBox="1"/>
          <p:nvPr/>
        </p:nvSpPr>
        <p:spPr>
          <a:xfrm>
            <a:off x="1581753" y="1207882"/>
            <a:ext cx="5159637" cy="1354217"/>
          </a:xfrm>
          <a:prstGeom prst="rect">
            <a:avLst/>
          </a:prstGeom>
          <a:solidFill>
            <a:srgbClr val="F9F373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Forget Me Not Café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(Also do Singing for the Soul and Sequence Dancing)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Mondays, Tuesdays &amp; Fridays - 9.30-11:30am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Parson Cross Development Forum, S5 9NB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Call Louise -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0114 327 9727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E075C0-6B14-4247-BC9F-E1E6F35296E5}"/>
              </a:ext>
            </a:extLst>
          </p:cNvPr>
          <p:cNvSpPr txBox="1"/>
          <p:nvPr/>
        </p:nvSpPr>
        <p:spPr>
          <a:xfrm>
            <a:off x="114300" y="2842786"/>
            <a:ext cx="6629400" cy="1354217"/>
          </a:xfrm>
          <a:prstGeom prst="rect">
            <a:avLst/>
          </a:prstGeom>
          <a:solidFill>
            <a:srgbClr val="F9F373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Memory Café (English/Urdu/Punjabi)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(Also do fitness classes)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Wednesdays 12pm-2pm </a:t>
            </a:r>
          </a:p>
          <a:p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Firvale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Community Hub, S4 8GU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Call Adele -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07897324285</a:t>
            </a:r>
          </a:p>
        </p:txBody>
      </p:sp>
      <p:pic>
        <p:nvPicPr>
          <p:cNvPr id="11" name="Picture 4" descr="Image result for parson cross development forum">
            <a:extLst>
              <a:ext uri="{FF2B5EF4-FFF2-40B4-BE49-F238E27FC236}">
                <a16:creationId xmlns:a16="http://schemas.microsoft.com/office/drawing/2014/main" id="{78619CB9-948B-4998-A41B-14987B4B7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2" y="1204915"/>
            <a:ext cx="1469762" cy="135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cacentre.org.uk's Logo">
            <a:extLst>
              <a:ext uri="{FF2B5EF4-FFF2-40B4-BE49-F238E27FC236}">
                <a16:creationId xmlns:a16="http://schemas.microsoft.com/office/drawing/2014/main" id="{BD0B6E7C-674F-4F0E-AEBF-C06CD5688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412" y="2848399"/>
            <a:ext cx="1299102" cy="13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144FCB-2342-4DAB-A256-4B62A8E5CF87}"/>
              </a:ext>
            </a:extLst>
          </p:cNvPr>
          <p:cNvSpPr txBox="1"/>
          <p:nvPr/>
        </p:nvSpPr>
        <p:spPr>
          <a:xfrm>
            <a:off x="2786461" y="9117048"/>
            <a:ext cx="39549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Page 1 – please turn over for Page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76B992-F336-4AEB-B4C6-7820CBBB7A6B}"/>
              </a:ext>
            </a:extLst>
          </p:cNvPr>
          <p:cNvSpPr txBox="1"/>
          <p:nvPr/>
        </p:nvSpPr>
        <p:spPr>
          <a:xfrm>
            <a:off x="1602654" y="4472075"/>
            <a:ext cx="5138739" cy="1107996"/>
          </a:xfrm>
          <a:prstGeom prst="rect">
            <a:avLst/>
          </a:prstGeom>
          <a:solidFill>
            <a:srgbClr val="F9F373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Dementia? Welcome! Café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Mondays fortnightly 11am-1pm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199 Verdon St, Sheffield S3 9QQ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Call Nick -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07725569380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FA9149D-5BA0-4735-BCEF-B60E85EF1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-89" r="-66" b="-89"/>
          <a:stretch>
            <a:fillRect/>
          </a:stretch>
        </p:blipFill>
        <p:spPr bwMode="auto">
          <a:xfrm>
            <a:off x="111992" y="4472075"/>
            <a:ext cx="1490662" cy="110799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95E8A85-B73E-468D-949D-2D5BCF660F25}"/>
              </a:ext>
            </a:extLst>
          </p:cNvPr>
          <p:cNvSpPr txBox="1"/>
          <p:nvPr/>
        </p:nvSpPr>
        <p:spPr>
          <a:xfrm>
            <a:off x="114300" y="5855143"/>
            <a:ext cx="6629400" cy="1354217"/>
          </a:xfrm>
          <a:prstGeom prst="rect">
            <a:avLst/>
          </a:prstGeom>
          <a:solidFill>
            <a:srgbClr val="F9F373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Memory Lanes Bowling Group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(Also have a board game group)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Monday 1:00pm - 3:00pm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Chapeltown Methodist Church, 1 Nether Ley Ave, S35 1AE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Call Chapeltown Methodist Church-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0114 240 3514</a:t>
            </a:r>
          </a:p>
        </p:txBody>
      </p:sp>
      <p:pic>
        <p:nvPicPr>
          <p:cNvPr id="20" name="Picture 2" descr="Sheffield Circuit Logo">
            <a:extLst>
              <a:ext uri="{FF2B5EF4-FFF2-40B4-BE49-F238E27FC236}">
                <a16:creationId xmlns:a16="http://schemas.microsoft.com/office/drawing/2014/main" id="{B28412C6-92B6-40FD-AB4A-B6C898B5D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379" y="5862992"/>
            <a:ext cx="1366320" cy="135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1E23EB4-2BC6-475C-A7E8-9FEAE2359387}"/>
              </a:ext>
            </a:extLst>
          </p:cNvPr>
          <p:cNvSpPr txBox="1">
            <a:spLocks/>
          </p:cNvSpPr>
          <p:nvPr/>
        </p:nvSpPr>
        <p:spPr>
          <a:xfrm>
            <a:off x="114298" y="199090"/>
            <a:ext cx="6629400" cy="8483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What’s happening for people with dementia in North East Sheffield from June 2025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D73F3C-0021-442A-B710-4669C6D596F1}"/>
              </a:ext>
            </a:extLst>
          </p:cNvPr>
          <p:cNvSpPr txBox="1"/>
          <p:nvPr/>
        </p:nvSpPr>
        <p:spPr>
          <a:xfrm>
            <a:off x="1178794" y="7507515"/>
            <a:ext cx="5562596" cy="1061829"/>
          </a:xfrm>
          <a:prstGeom prst="rect">
            <a:avLst/>
          </a:prstGeom>
          <a:solidFill>
            <a:srgbClr val="F9F373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Growing Memories Garden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Mondays 10am-12pm (from June)</a:t>
            </a:r>
          </a:p>
          <a:p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High Green Development Trust, Pack Horse Ln, High Green, S35 3HY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Contact John -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johnhousley5@gmail.com</a:t>
            </a:r>
          </a:p>
        </p:txBody>
      </p:sp>
      <p:pic>
        <p:nvPicPr>
          <p:cNvPr id="24" name="Picture 2" descr="Chapeltown Forum - Home | Facebook">
            <a:extLst>
              <a:ext uri="{FF2B5EF4-FFF2-40B4-BE49-F238E27FC236}">
                <a16:creationId xmlns:a16="http://schemas.microsoft.com/office/drawing/2014/main" id="{438952CA-3695-4ECE-B03D-3A78C2310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9" y="7515270"/>
            <a:ext cx="1051667" cy="105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B620B2-EB19-4331-BEF6-DE8BB465E5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77" y="8790163"/>
            <a:ext cx="2058753" cy="87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7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3325421-EA38-4C20-B0BC-655F727A52F6}"/>
              </a:ext>
            </a:extLst>
          </p:cNvPr>
          <p:cNvSpPr txBox="1"/>
          <p:nvPr/>
        </p:nvSpPr>
        <p:spPr>
          <a:xfrm>
            <a:off x="2766669" y="9377611"/>
            <a:ext cx="39549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Page 2 – please turn over for Page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B44884-7A0A-41AA-8010-24384CFBD447}"/>
              </a:ext>
            </a:extLst>
          </p:cNvPr>
          <p:cNvSpPr txBox="1"/>
          <p:nvPr/>
        </p:nvSpPr>
        <p:spPr>
          <a:xfrm>
            <a:off x="92200" y="7813966"/>
            <a:ext cx="6629400" cy="1323439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Dementia Friendly North Sheffield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We’re looking for people with dementia and their carers to share their opinions and have a voice within our community.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Contact Rosie for more info or sign up to our mailing list: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https://mailchi.mp/7b4ec74a175f/dementia-friendly-north-east-sheffield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E1D760-B833-4F38-B18D-34DA698E866C}"/>
              </a:ext>
            </a:extLst>
          </p:cNvPr>
          <p:cNvSpPr txBox="1"/>
          <p:nvPr/>
        </p:nvSpPr>
        <p:spPr>
          <a:xfrm>
            <a:off x="114298" y="4782132"/>
            <a:ext cx="6629400" cy="1354217"/>
          </a:xfrm>
          <a:prstGeom prst="rect">
            <a:avLst/>
          </a:prstGeom>
          <a:solidFill>
            <a:srgbClr val="F9F373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Dementia Café &amp; Singalong (Live Singer)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Also do coffee mornings and tea &amp; cake afternoons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Thursdays Monthly 2pm – 4pm</a:t>
            </a:r>
          </a:p>
          <a:p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Wincobank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Village Hall, Newman Road, S9 1LQ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Call Anne -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07799 404525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354395-9C3C-4174-822C-C74D1F7DB264}"/>
              </a:ext>
            </a:extLst>
          </p:cNvPr>
          <p:cNvSpPr txBox="1"/>
          <p:nvPr/>
        </p:nvSpPr>
        <p:spPr>
          <a:xfrm>
            <a:off x="92200" y="6553536"/>
            <a:ext cx="5732400" cy="925766"/>
          </a:xfrm>
          <a:prstGeom prst="rect">
            <a:avLst/>
          </a:prstGeom>
          <a:solidFill>
            <a:srgbClr val="F9F373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1-2-1 Phone Calls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Call or email Deb for more information </a:t>
            </a:r>
            <a:r>
              <a:rPr lang="en-GB" sz="1800" b="1" dirty="0">
                <a:solidFill>
                  <a:srgbClr val="08244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07510282933</a:t>
            </a:r>
            <a:r>
              <a:rPr lang="en-GB" sz="1800" dirty="0">
                <a:solidFill>
                  <a:srgbClr val="08244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Deb.mather@soarcommunity.org.uk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E3DAA30-19EE-4E8C-8047-ECA53B560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802" y="6553536"/>
            <a:ext cx="896998" cy="9011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956AB0C-28ED-495C-943C-36852C544FB3}"/>
              </a:ext>
            </a:extLst>
          </p:cNvPr>
          <p:cNvSpPr txBox="1"/>
          <p:nvPr/>
        </p:nvSpPr>
        <p:spPr>
          <a:xfrm>
            <a:off x="1218356" y="3121153"/>
            <a:ext cx="5515165" cy="1323439"/>
          </a:xfrm>
          <a:prstGeom prst="rect">
            <a:avLst/>
          </a:prstGeom>
          <a:solidFill>
            <a:srgbClr val="F9F373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Alone Together- Support group for cares who have been Bereaved or love one in long term care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First Monday of Each Month 1-3pm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Chapeltown Methodist Church S351AE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Call Lyndsey-07938100375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4D370025-7DEA-4225-8FB3-D439C206501B}"/>
              </a:ext>
            </a:extLst>
          </p:cNvPr>
          <p:cNvSpPr txBox="1">
            <a:spLocks/>
          </p:cNvSpPr>
          <p:nvPr/>
        </p:nvSpPr>
        <p:spPr>
          <a:xfrm>
            <a:off x="114298" y="199090"/>
            <a:ext cx="6629400" cy="8483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What’s happening for people with dementia in North East Sheffield June 2025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D14A4-038A-4D2D-BFBD-4CC966BB81D0}"/>
              </a:ext>
            </a:extLst>
          </p:cNvPr>
          <p:cNvSpPr txBox="1"/>
          <p:nvPr/>
        </p:nvSpPr>
        <p:spPr>
          <a:xfrm>
            <a:off x="92200" y="1482116"/>
            <a:ext cx="5589653" cy="1061829"/>
          </a:xfrm>
          <a:prstGeom prst="rect">
            <a:avLst/>
          </a:prstGeom>
          <a:solidFill>
            <a:srgbClr val="F9F373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High Green Dementia Carer support Group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Last Wednesday of the Month 1.30pm-3.30pm</a:t>
            </a:r>
          </a:p>
          <a:p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High Green Development Trust, Pack Horse Ln, High Green, S35 3HY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Call Lyndsey-07538100375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C5D6D6-E2F1-4634-B215-527E16142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132" y="1482116"/>
            <a:ext cx="1051668" cy="1073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3D851C-0DBA-4413-B20C-3A97B11E0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16843"/>
            <a:ext cx="1222759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95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3325421-EA38-4C20-B0BC-655F727A52F6}"/>
              </a:ext>
            </a:extLst>
          </p:cNvPr>
          <p:cNvSpPr txBox="1"/>
          <p:nvPr/>
        </p:nvSpPr>
        <p:spPr>
          <a:xfrm>
            <a:off x="2788769" y="9459308"/>
            <a:ext cx="39549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Page 3 – please turn over for Page 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E1D760-B833-4F38-B18D-34DA698E866C}"/>
              </a:ext>
            </a:extLst>
          </p:cNvPr>
          <p:cNvSpPr txBox="1"/>
          <p:nvPr/>
        </p:nvSpPr>
        <p:spPr>
          <a:xfrm>
            <a:off x="114300" y="7731850"/>
            <a:ext cx="6629400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There are lots of other groups and activities across the city (including an LGBT+ Dementia Group, a Young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Onset Hub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(0114 250 2850), and events at the theatre)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Contact Age UK’s Dementia Advice Service (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0114 250 2875 / dementiaadvice@ageuksheffield.org.uk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Look on www.sheffielddirectory.org.uk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Look on www.ageuk.org.uk/sheffield/our-services/dementia-services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3FF0722-6043-4FF4-AFBE-BB08A932C8D8}"/>
              </a:ext>
            </a:extLst>
          </p:cNvPr>
          <p:cNvSpPr txBox="1">
            <a:spLocks/>
          </p:cNvSpPr>
          <p:nvPr/>
        </p:nvSpPr>
        <p:spPr>
          <a:xfrm>
            <a:off x="114298" y="199090"/>
            <a:ext cx="6629400" cy="5226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Other Dementia Friendly Activities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354395-9C3C-4174-822C-C74D1F7DB264}"/>
              </a:ext>
            </a:extLst>
          </p:cNvPr>
          <p:cNvSpPr txBox="1"/>
          <p:nvPr/>
        </p:nvSpPr>
        <p:spPr>
          <a:xfrm>
            <a:off x="127022" y="879897"/>
            <a:ext cx="6616674" cy="1200329"/>
          </a:xfrm>
          <a:prstGeom prst="rect">
            <a:avLst/>
          </a:prstGeom>
          <a:solidFill>
            <a:srgbClr val="F9F373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Grimesthorpe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Social Group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Wednesdays 10am -12pm</a:t>
            </a: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Grimesthorpe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Family Centre, Holywell Rd, Sheffield S4 8AR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Call June -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07580 962443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462DF4-B2C4-439D-88F1-A2D831A581DA}"/>
              </a:ext>
            </a:extLst>
          </p:cNvPr>
          <p:cNvSpPr txBox="1"/>
          <p:nvPr/>
        </p:nvSpPr>
        <p:spPr>
          <a:xfrm>
            <a:off x="1569599" y="6193404"/>
            <a:ext cx="5151997" cy="1338828"/>
          </a:xfrm>
          <a:prstGeom prst="rect">
            <a:avLst/>
          </a:prstGeom>
          <a:solidFill>
            <a:srgbClr val="F9F373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Friendship Lunches with Live Entertainment</a:t>
            </a:r>
          </a:p>
          <a:p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Friendship lunches happen in different pubs across Sheffield at </a:t>
            </a:r>
          </a:p>
          <a:p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different times. There is usually a cost associated.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Oak House, 10 Station Road, Chapeltown, S35 2XH - 0114 2455536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Red Lion, 93-95 Penistone Road,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Grenoside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, S25 8QH - 0114 4383115 </a:t>
            </a:r>
          </a:p>
          <a:p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Call Kathy - </a:t>
            </a: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07729528844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– kathymarkwick@gmail.com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2AECC89-7D42-4B4B-967D-02CDE630C1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8" t="26467" r="18352" b="18407"/>
          <a:stretch/>
        </p:blipFill>
        <p:spPr>
          <a:xfrm>
            <a:off x="114296" y="6193404"/>
            <a:ext cx="1477403" cy="13216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673A9F-4766-498C-8DA9-9F59750C3893}"/>
              </a:ext>
            </a:extLst>
          </p:cNvPr>
          <p:cNvSpPr txBox="1"/>
          <p:nvPr/>
        </p:nvSpPr>
        <p:spPr>
          <a:xfrm>
            <a:off x="1228748" y="3545102"/>
            <a:ext cx="5514946" cy="1138773"/>
          </a:xfrm>
          <a:prstGeom prst="rect">
            <a:avLst/>
          </a:prstGeom>
          <a:solidFill>
            <a:srgbClr val="F9F373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SOAR’s Social Cafes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Mondays Chapeltown, Wednesdays Shiregreen, Fridays Parson Cross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Call Helen -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07795563700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089391-84A9-42AC-B8F1-C5F60955A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6" y="3559748"/>
            <a:ext cx="1114452" cy="113754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CBD39E-6E2D-43AB-B1CE-BB9EE9709492}"/>
              </a:ext>
            </a:extLst>
          </p:cNvPr>
          <p:cNvSpPr txBox="1"/>
          <p:nvPr/>
        </p:nvSpPr>
        <p:spPr>
          <a:xfrm>
            <a:off x="114296" y="2259051"/>
            <a:ext cx="6629400" cy="1107996"/>
          </a:xfrm>
          <a:prstGeom prst="rect">
            <a:avLst/>
          </a:prstGeom>
          <a:solidFill>
            <a:srgbClr val="F9F373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Shiregreen Memory Cafe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Thursdays Fortnightly 2pm – 4pm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Shiregreen Neighbourhood Centre,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Westnall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Rd, S5 0AA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Call Eric -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0114 245 9200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3390C85F-6839-421D-BABC-D1FC4E8C9960}"/>
              </a:ext>
            </a:extLst>
          </p:cNvPr>
          <p:cNvPicPr/>
          <p:nvPr/>
        </p:nvPicPr>
        <p:blipFill rotWithShape="1">
          <a:blip r:embed="rId4"/>
          <a:srcRect l="1602" t="22749" r="53056" b="1810"/>
          <a:stretch/>
        </p:blipFill>
        <p:spPr>
          <a:xfrm>
            <a:off x="5448295" y="2833333"/>
            <a:ext cx="1273301" cy="51028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94CEC12-2DF6-45AE-BE9A-39BE31A95696}"/>
              </a:ext>
            </a:extLst>
          </p:cNvPr>
          <p:cNvSpPr txBox="1"/>
          <p:nvPr/>
        </p:nvSpPr>
        <p:spPr>
          <a:xfrm>
            <a:off x="92196" y="4876576"/>
            <a:ext cx="6629400" cy="1138773"/>
          </a:xfrm>
          <a:prstGeom prst="rect">
            <a:avLst/>
          </a:prstGeom>
          <a:solidFill>
            <a:srgbClr val="F9F373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Wednesday Friends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come for a cuppa and a chat,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make new friends too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Wednesdays 10am St John’s Church, 21 Housley Park, S35 2UE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0114 257 7444 - office@stjohnschap.co.uk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3933909-DBA4-4CDF-B274-86689BF587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910" r="18345" b="35873"/>
          <a:stretch/>
        </p:blipFill>
        <p:spPr>
          <a:xfrm>
            <a:off x="5499194" y="4927651"/>
            <a:ext cx="1187576" cy="105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80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EB44E7-675D-4FFF-A131-DC78FA8A61B3}"/>
              </a:ext>
            </a:extLst>
          </p:cNvPr>
          <p:cNvSpPr txBox="1"/>
          <p:nvPr/>
        </p:nvSpPr>
        <p:spPr>
          <a:xfrm>
            <a:off x="92195" y="1817107"/>
            <a:ext cx="6629400" cy="938719"/>
          </a:xfrm>
          <a:prstGeom prst="rect">
            <a:avLst/>
          </a:prstGeom>
          <a:solidFill>
            <a:srgbClr val="F9F373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Carers Support Group</a:t>
            </a:r>
          </a:p>
          <a:p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For carers of African, Caribbean and ethnic backgrounds</a:t>
            </a:r>
          </a:p>
          <a:p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SACMHA, SADACCA, S3 8JB</a:t>
            </a:r>
          </a:p>
          <a:p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Call Corrine on </a:t>
            </a: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0114 272 6393</a:t>
            </a:r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CB01AF-38E1-46FF-8A3D-53A16E3FDBB0}"/>
              </a:ext>
            </a:extLst>
          </p:cNvPr>
          <p:cNvSpPr txBox="1"/>
          <p:nvPr/>
        </p:nvSpPr>
        <p:spPr>
          <a:xfrm>
            <a:off x="1092115" y="806556"/>
            <a:ext cx="5629482" cy="923330"/>
          </a:xfrm>
          <a:prstGeom prst="rect">
            <a:avLst/>
          </a:prstGeom>
          <a:solidFill>
            <a:srgbClr val="F9F373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Carers Group (Online)</a:t>
            </a:r>
          </a:p>
          <a:p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Thursdays fortnightly</a:t>
            </a:r>
          </a:p>
          <a:p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Parson Cross Development Forum, S5 9NB</a:t>
            </a:r>
          </a:p>
          <a:p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Call Louise on </a:t>
            </a: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0114 327 9727</a:t>
            </a:r>
          </a:p>
        </p:txBody>
      </p:sp>
      <p:pic>
        <p:nvPicPr>
          <p:cNvPr id="1028" name="Picture 4" descr="Image result for parson cross development forum">
            <a:extLst>
              <a:ext uri="{FF2B5EF4-FFF2-40B4-BE49-F238E27FC236}">
                <a16:creationId xmlns:a16="http://schemas.microsoft.com/office/drawing/2014/main" id="{10DAE519-1562-4501-884D-3D5A3C0E9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5" y="806556"/>
            <a:ext cx="999920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325421-EA38-4C20-B0BC-655F727A52F6}"/>
              </a:ext>
            </a:extLst>
          </p:cNvPr>
          <p:cNvSpPr txBox="1"/>
          <p:nvPr/>
        </p:nvSpPr>
        <p:spPr>
          <a:xfrm>
            <a:off x="2766672" y="9466277"/>
            <a:ext cx="39549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Page 4 – please turn over for Page 3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256FE08-ABA5-408A-9A56-D82357B04B46}"/>
              </a:ext>
            </a:extLst>
          </p:cNvPr>
          <p:cNvSpPr txBox="1">
            <a:spLocks/>
          </p:cNvSpPr>
          <p:nvPr/>
        </p:nvSpPr>
        <p:spPr>
          <a:xfrm>
            <a:off x="92195" y="185285"/>
            <a:ext cx="6629400" cy="5486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For Carers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754D9A-B21E-4E1E-9093-87AA2CB53323}"/>
              </a:ext>
            </a:extLst>
          </p:cNvPr>
          <p:cNvSpPr txBox="1"/>
          <p:nvPr/>
        </p:nvSpPr>
        <p:spPr>
          <a:xfrm>
            <a:off x="993671" y="2846611"/>
            <a:ext cx="5727924" cy="723275"/>
          </a:xfrm>
          <a:prstGeom prst="rect">
            <a:avLst/>
          </a:prstGeom>
          <a:solidFill>
            <a:srgbClr val="F9F373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Firth Park Dementia Carers Support Group</a:t>
            </a:r>
          </a:p>
          <a:p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3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Tuesday of the month 2-4pm Firth Park, First Start Family Hub</a:t>
            </a:r>
          </a:p>
          <a:p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Call Lyndsey on </a:t>
            </a: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07538100375</a:t>
            </a:r>
          </a:p>
        </p:txBody>
      </p:sp>
      <p:pic>
        <p:nvPicPr>
          <p:cNvPr id="8" name="Picture 4" descr="Sheffield Carers Centre - FamilyCarersNet">
            <a:extLst>
              <a:ext uri="{FF2B5EF4-FFF2-40B4-BE49-F238E27FC236}">
                <a16:creationId xmlns:a16="http://schemas.microsoft.com/office/drawing/2014/main" id="{A13B18F3-FB29-48EA-9F6B-950AE60DD8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6" t="3386" r="13216" b="4157"/>
          <a:stretch/>
        </p:blipFill>
        <p:spPr bwMode="auto">
          <a:xfrm>
            <a:off x="92195" y="6955225"/>
            <a:ext cx="1305179" cy="113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82ADA43-0340-4BDE-933E-C9A438E40BFF}"/>
              </a:ext>
            </a:extLst>
          </p:cNvPr>
          <p:cNvSpPr txBox="1"/>
          <p:nvPr/>
        </p:nvSpPr>
        <p:spPr>
          <a:xfrm>
            <a:off x="1388972" y="6959304"/>
            <a:ext cx="5324220" cy="1138773"/>
          </a:xfrm>
          <a:prstGeom prst="rect">
            <a:avLst/>
          </a:prstGeom>
          <a:solidFill>
            <a:srgbClr val="F9F373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Sheffield Carers Centre </a:t>
            </a:r>
          </a:p>
          <a:p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Services for unpaid adult carers in the city, including a hotline, a Carers Card with lots of benefits. They also run carers groups (including an LGBT+ carers group).</a:t>
            </a:r>
          </a:p>
          <a:p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www.sheffieldcarers.org.uk - </a:t>
            </a: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0114 272 8362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26DFB7-A942-4691-B64B-E0079A51E389}"/>
              </a:ext>
            </a:extLst>
          </p:cNvPr>
          <p:cNvSpPr txBox="1"/>
          <p:nvPr/>
        </p:nvSpPr>
        <p:spPr>
          <a:xfrm>
            <a:off x="83792" y="8219803"/>
            <a:ext cx="6629400" cy="1138773"/>
          </a:xfrm>
          <a:prstGeom prst="rect">
            <a:avLst/>
          </a:prstGeom>
          <a:solidFill>
            <a:srgbClr val="F9F373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Online Information and Support</a:t>
            </a:r>
            <a:b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TIDE</a:t>
            </a: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A network for carers and former carers of people living </a:t>
            </a:r>
          </a:p>
          <a:p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with dementia - 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www.tide.uk.net/</a:t>
            </a:r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Dementia Carers Count - A virtual carers centre supporting family </a:t>
            </a:r>
          </a:p>
          <a:p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carers - 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www.dementiacarers.org.uk</a:t>
            </a:r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3B6100-FFD9-4F28-B973-62E0D9AEF099}"/>
              </a:ext>
            </a:extLst>
          </p:cNvPr>
          <p:cNvSpPr txBox="1"/>
          <p:nvPr/>
        </p:nvSpPr>
        <p:spPr>
          <a:xfrm>
            <a:off x="92195" y="6318437"/>
            <a:ext cx="6629399" cy="52322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For information on other groups please contact Lyndsey – 07538100375 Lyndsey.crossland@soarcommunity.org.uk</a:t>
            </a:r>
          </a:p>
        </p:txBody>
      </p:sp>
      <p:pic>
        <p:nvPicPr>
          <p:cNvPr id="2" name="Picture 2" descr="Dementia Carers Count | Homepage">
            <a:extLst>
              <a:ext uri="{FF2B5EF4-FFF2-40B4-BE49-F238E27FC236}">
                <a16:creationId xmlns:a16="http://schemas.microsoft.com/office/drawing/2014/main" id="{96F17EC6-351D-43FD-A1FF-0BCFB376BE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6" t="36915" r="8779"/>
          <a:stretch/>
        </p:blipFill>
        <p:spPr bwMode="auto">
          <a:xfrm>
            <a:off x="5439898" y="8961060"/>
            <a:ext cx="1269094" cy="41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314D2AD-8B96-45F5-9CE5-430D82184F5A}"/>
              </a:ext>
            </a:extLst>
          </p:cNvPr>
          <p:cNvSpPr txBox="1"/>
          <p:nvPr/>
        </p:nvSpPr>
        <p:spPr>
          <a:xfrm>
            <a:off x="92195" y="3856687"/>
            <a:ext cx="6629400" cy="938719"/>
          </a:xfrm>
          <a:prstGeom prst="rect">
            <a:avLst/>
          </a:prstGeom>
          <a:solidFill>
            <a:srgbClr val="F9F373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Carers Group</a:t>
            </a:r>
          </a:p>
          <a:p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3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Monday of the Month 1:30 - 3.00 pm </a:t>
            </a:r>
          </a:p>
          <a:p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Springwood Day Centre, 611 </a:t>
            </a:r>
            <a:r>
              <a:rPr lang="en-GB" sz="1300" dirty="0" err="1">
                <a:latin typeface="Arial" panose="020B0604020202020204" pitchFamily="34" charset="0"/>
                <a:cs typeface="Arial" panose="020B0604020202020204" pitchFamily="34" charset="0"/>
              </a:rPr>
              <a:t>Herries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Rd, Sheffield S5 8TN</a:t>
            </a:r>
          </a:p>
          <a:p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Call Kathryn on </a:t>
            </a: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07947622426</a:t>
            </a:r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19B2B5-8954-4D92-B591-56BF70D52B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88" y="2826461"/>
            <a:ext cx="736861" cy="752133"/>
          </a:xfrm>
          <a:prstGeom prst="rect">
            <a:avLst/>
          </a:prstGeom>
        </p:spPr>
      </p:pic>
      <p:pic>
        <p:nvPicPr>
          <p:cNvPr id="7" name="Picture 2" descr="Sheffcare | Facebook">
            <a:extLst>
              <a:ext uri="{FF2B5EF4-FFF2-40B4-BE49-F238E27FC236}">
                <a16:creationId xmlns:a16="http://schemas.microsoft.com/office/drawing/2014/main" id="{BF93838D-E1DD-429E-B289-9CD681037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751" y="3865450"/>
            <a:ext cx="922642" cy="92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IDE - Together In Dementia Everyday - Your Stories">
            <a:extLst>
              <a:ext uri="{FF2B5EF4-FFF2-40B4-BE49-F238E27FC236}">
                <a16:creationId xmlns:a16="http://schemas.microsoft.com/office/drawing/2014/main" id="{B92B7263-B156-4A27-814D-051E4B6E1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3" t="18595" r="11869" b="11184"/>
          <a:stretch/>
        </p:blipFill>
        <p:spPr bwMode="auto">
          <a:xfrm>
            <a:off x="5444099" y="8231970"/>
            <a:ext cx="1269093" cy="71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A9AC0A2-2055-4D65-B378-D1F0F453D17C}"/>
              </a:ext>
            </a:extLst>
          </p:cNvPr>
          <p:cNvSpPr txBox="1"/>
          <p:nvPr/>
        </p:nvSpPr>
        <p:spPr>
          <a:xfrm>
            <a:off x="1165258" y="4882942"/>
            <a:ext cx="5556336" cy="1123384"/>
          </a:xfrm>
          <a:prstGeom prst="rect">
            <a:avLst/>
          </a:prstGeom>
          <a:solidFill>
            <a:srgbClr val="F9F373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12 Week Carers Groups</a:t>
            </a:r>
          </a:p>
          <a:p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Parson Cross Forum, SACMHA, SOAR and Enrichment for the Elderly are running a set of 12 week carers sessions</a:t>
            </a:r>
          </a:p>
          <a:p>
            <a:pPr lvl="1"/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SACHMA – Fridays 11am-12pm – from 8</a:t>
            </a:r>
            <a:r>
              <a:rPr lang="en-GB" sz="13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 September </a:t>
            </a:r>
          </a:p>
          <a:p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Call Rosie on </a:t>
            </a: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07538100375</a:t>
            </a:r>
          </a:p>
        </p:txBody>
      </p:sp>
      <p:pic>
        <p:nvPicPr>
          <p:cNvPr id="1026" name="Picture 2" descr="SACMHA NLFW">
            <a:extLst>
              <a:ext uri="{FF2B5EF4-FFF2-40B4-BE49-F238E27FC236}">
                <a16:creationId xmlns:a16="http://schemas.microsoft.com/office/drawing/2014/main" id="{3D098204-F74F-42FD-819B-608455391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4" y="1140930"/>
            <a:ext cx="2381383" cy="238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142AA5-5599-453A-991C-0F31A4FFC52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321" t="24932" r="7550" b="23195"/>
          <a:stretch/>
        </p:blipFill>
        <p:spPr>
          <a:xfrm>
            <a:off x="204488" y="4901234"/>
            <a:ext cx="885725" cy="110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73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869E05C-4033-47DB-9FD1-58E383973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6" y="107806"/>
            <a:ext cx="6629400" cy="42559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 have dementia, what might help me?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2E9B189-C372-4B31-A75C-EF454913E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599187"/>
              </p:ext>
            </p:extLst>
          </p:nvPr>
        </p:nvGraphicFramePr>
        <p:xfrm>
          <a:off x="114295" y="708020"/>
          <a:ext cx="6616669" cy="8662976"/>
        </p:xfrm>
        <a:graphic>
          <a:graphicData uri="http://schemas.openxmlformats.org/drawingml/2006/table">
            <a:tbl>
              <a:tblPr firstRow="1" firstCol="1" bandRow="1"/>
              <a:tblGrid>
                <a:gridCol w="6616669">
                  <a:extLst>
                    <a:ext uri="{9D8B030D-6E8A-4147-A177-3AD203B41FA5}">
                      <a16:colId xmlns:a16="http://schemas.microsoft.com/office/drawing/2014/main" val="2166174305"/>
                    </a:ext>
                  </a:extLst>
                </a:gridCol>
              </a:tblGrid>
              <a:tr h="179534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Book in a dementia review or medication review with the doctor, or contact the memory service</a:t>
                      </a:r>
                    </a:p>
                  </a:txBody>
                  <a:tcPr marL="53580" marR="53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980016"/>
                  </a:ext>
                </a:extLst>
              </a:tr>
              <a:tr h="156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0" marR="53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762329"/>
                  </a:ext>
                </a:extLst>
              </a:tr>
              <a:tr h="35906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Arrange an adult social care assessment – they will look at what caring needs you have and will include a financial assessment - 0114 273 4908</a:t>
                      </a:r>
                    </a:p>
                  </a:txBody>
                  <a:tcPr marL="53580" marR="53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83018"/>
                  </a:ext>
                </a:extLst>
              </a:tr>
              <a:tr h="156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br>
                        <a:rPr lang="en-GB" sz="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0" marR="53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2413097"/>
                  </a:ext>
                </a:extLst>
              </a:tr>
              <a:tr h="718134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Look at what information there is for people with dementia and their carers, including social groups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www.sheffielddirectory.org.uk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www.ageuk.org.uk/sheffield/our-services/dementia-services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https://www.alzheimers.org.uk/</a:t>
                      </a:r>
                    </a:p>
                  </a:txBody>
                  <a:tcPr marL="53580" marR="53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112182"/>
                  </a:ext>
                </a:extLst>
              </a:tr>
              <a:tr h="156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0" marR="53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524037"/>
                  </a:ext>
                </a:extLst>
              </a:tr>
              <a:tr h="1077201">
                <a:tc>
                  <a:txBody>
                    <a:bodyPr/>
                    <a:lstStyle/>
                    <a:p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Check that you’re receiving all the financial support you’re entitled to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Apply for Attendance Allowance - 0800 731 0122 - </a:t>
                      </a:r>
                      <a:r>
                        <a:rPr lang="en-GB" sz="12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www.gov.uk/attendance-allowance/</a:t>
                      </a:r>
                      <a:r>
                        <a:rPr lang="en-GB" sz="12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(contact Citizens 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Advice Sheffield or Age UK’s Dementia Specialist Advice Service for help before ordering the form)</a:t>
                      </a:r>
                    </a:p>
                    <a:p>
                      <a:pPr marL="6286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Apply for a council tax discount - </a:t>
                      </a:r>
                      <a:r>
                        <a:rPr lang="en-GB" sz="12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https://www.sheffield.gov.uk/home/council-tax/council-tax-discounts-exemptions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you will need to be in receipt of attendance allowance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790120"/>
                  </a:ext>
                </a:extLst>
              </a:tr>
              <a:tr h="156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0" marR="53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522793"/>
                  </a:ext>
                </a:extLst>
              </a:tr>
              <a:tr h="1615802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Apply for support with 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travelling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6286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Blue badge for your car - 0114 273 4567 - 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www.sheffield.gov.uk/home/parking/apply-for-blue-badge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286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Order  passes from Travel South Yorkshire </a:t>
                      </a:r>
                    </a:p>
                    <a:p>
                      <a:pPr marL="971550" marR="0" lvl="2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Senior Pass’s and Disabled Person’s concessionary passes for cheaper/free public transport</a:t>
                      </a:r>
                    </a:p>
                    <a:p>
                      <a:pPr marL="971550" marR="0" lvl="2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Senior and Disabled Person’s railcards for 1/3 off train travel (costs £20-£30)</a:t>
                      </a:r>
                    </a:p>
                    <a:p>
                      <a:pPr marL="6286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Passenger Assist – you can arrange assistance from rail staff in advance of your trip - 0800 0223720 – you can also do this online or on the Passenger Assistance App</a:t>
                      </a:r>
                    </a:p>
                  </a:txBody>
                  <a:tcPr marL="53580" marR="53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860816"/>
                  </a:ext>
                </a:extLst>
              </a:tr>
              <a:tr h="156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0" marR="53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294839"/>
                  </a:ext>
                </a:extLst>
              </a:tr>
              <a:tr h="897668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 people you might need a bit more understanding when you’re out and about with a:</a:t>
                      </a:r>
                    </a:p>
                    <a:p>
                      <a:pPr marL="6286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Sunflower Lanyard 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you can pick these up from most supermarkets or order online</a:t>
                      </a:r>
                    </a:p>
                    <a:p>
                      <a:pPr marL="6286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Help Card 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a card for your wallet that has your contact details on and says you’ve got dementia - you can order from the Alzheimer’s Society</a:t>
                      </a:r>
                    </a:p>
                    <a:p>
                      <a:pPr marL="628650" marR="0" lvl="1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Journey Card 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to show on public transport – you can order from Travel South Yorkshire</a:t>
                      </a:r>
                    </a:p>
                  </a:txBody>
                  <a:tcPr marL="53580" marR="53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773921"/>
                  </a:ext>
                </a:extLst>
              </a:tr>
              <a:tr h="156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0" marR="53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278685"/>
                  </a:ext>
                </a:extLst>
              </a:tr>
              <a:tr h="35906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Fill in a </a:t>
                      </a: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Hebert Protocol </a:t>
                      </a: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 – this is a sheet that the Police can use if someone goes missing-- </a:t>
                      </a:r>
                      <a:r>
                        <a:rPr lang="en-GB" sz="12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www.southyorks.police.uk/contact-us/tell-us-about/herbert-protocol/herbert-protocol/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0" marR="53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03033"/>
                  </a:ext>
                </a:extLst>
              </a:tr>
              <a:tr h="156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0" marR="53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752352"/>
                  </a:ext>
                </a:extLst>
              </a:tr>
              <a:tr h="359067"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the council if you need any 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specialist equipment or adaptations 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- 0114 2734709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Citywide Care Alarms 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an alarm system would be helpful - </a:t>
                      </a:r>
                      <a:r>
                        <a:rPr lang="en-GB" sz="12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0114 242 0351</a:t>
                      </a:r>
                      <a:endParaRPr lang="en-GB" sz="1200" b="1" u="sng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80" marR="53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145742"/>
                  </a:ext>
                </a:extLst>
              </a:tr>
              <a:tr h="128738"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80" marR="53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4178952"/>
                  </a:ext>
                </a:extLst>
              </a:tr>
              <a:tr h="35906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Register yourself on the 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vulnerability list 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your utility providers (gas, electric, water, and northern 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powergrid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53580" marR="53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290979"/>
                  </a:ext>
                </a:extLst>
              </a:tr>
              <a:tr h="12683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580" marR="53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7304382"/>
                  </a:ext>
                </a:extLst>
              </a:tr>
              <a:tr h="35906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might want to plan ahead and consider putting in place power of attorney and a will, and other advanced care planning options</a:t>
                      </a:r>
                    </a:p>
                  </a:txBody>
                  <a:tcPr marL="53580" marR="53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04090"/>
                  </a:ext>
                </a:extLst>
              </a:tr>
              <a:tr h="156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0" marR="53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02295"/>
                  </a:ext>
                </a:extLst>
              </a:tr>
              <a:tr h="718134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you’re a carer: 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the carers centre for a carers card or carers assessment– putting things in place so that you’re supported to be the best carer you can be - 0114 272 8362</a:t>
                      </a:r>
                    </a:p>
                    <a:p>
                      <a:pPr marL="6286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Check that you’re registered as a carer on both of your GP accounts</a:t>
                      </a:r>
                    </a:p>
                  </a:txBody>
                  <a:tcPr marL="53580" marR="53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13879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3B4AE95-83EB-4322-A34F-679A26ED7BF1}"/>
              </a:ext>
            </a:extLst>
          </p:cNvPr>
          <p:cNvSpPr/>
          <p:nvPr/>
        </p:nvSpPr>
        <p:spPr>
          <a:xfrm>
            <a:off x="114296" y="9471310"/>
            <a:ext cx="6616668" cy="5738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help with any of this please call Lyndsey (07538 100 375 / 0114 213 4065)</a:t>
            </a:r>
            <a:endParaRPr lang="en-GB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150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869E05C-4033-47DB-9FD1-58E383973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6" y="107806"/>
            <a:ext cx="6629400" cy="51688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Other Useful Links &amp; Services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2E9B189-C372-4B31-A75C-EF454913E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088474"/>
              </p:ext>
            </p:extLst>
          </p:nvPr>
        </p:nvGraphicFramePr>
        <p:xfrm>
          <a:off x="127027" y="794714"/>
          <a:ext cx="6616669" cy="8222091"/>
        </p:xfrm>
        <a:graphic>
          <a:graphicData uri="http://schemas.openxmlformats.org/drawingml/2006/table">
            <a:tbl>
              <a:tblPr firstRow="1" firstCol="1" bandRow="1"/>
              <a:tblGrid>
                <a:gridCol w="6616669">
                  <a:extLst>
                    <a:ext uri="{9D8B030D-6E8A-4147-A177-3AD203B41FA5}">
                      <a16:colId xmlns:a16="http://schemas.microsoft.com/office/drawing/2014/main" val="2166174305"/>
                    </a:ext>
                  </a:extLst>
                </a:gridCol>
              </a:tblGrid>
              <a:tr h="5516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Sheffield Community Transport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provide traditional community transport services, to help you get to groups and other places you want to go.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2"/>
                        </a:rPr>
                        <a:t>www.sheffieldct.co.uk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0114 276 6148</a:t>
                      </a:r>
                    </a:p>
                  </a:txBody>
                  <a:tcPr marL="53580" marR="53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980016"/>
                  </a:ext>
                </a:extLst>
              </a:tr>
              <a:tr h="1535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0" marR="53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762329"/>
                  </a:ext>
                </a:extLst>
              </a:tr>
              <a:tr h="555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u="non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Contact your </a:t>
                      </a:r>
                      <a:r>
                        <a:rPr lang="en-GB" sz="12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Library</a:t>
                      </a:r>
                      <a:r>
                        <a:rPr lang="en-GB" sz="12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</a:t>
                      </a:r>
                    </a:p>
                    <a:p>
                      <a:pPr marL="6286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Specialist resources, books and activities for people living with dementia and their carers</a:t>
                      </a:r>
                    </a:p>
                    <a:p>
                      <a:pPr marL="6286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 about groups they host, such as Sporting Memories</a:t>
                      </a:r>
                      <a:endParaRPr lang="en-GB" sz="1200" b="0" u="none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0" marR="53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83018"/>
                  </a:ext>
                </a:extLst>
              </a:tr>
              <a:tr h="1535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br>
                        <a:rPr lang="en-GB" sz="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0" marR="53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2413097"/>
                  </a:ext>
                </a:extLst>
              </a:tr>
              <a:tr h="551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Alzheimer’s Society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provides information on activities in the area, resources, campaigning and dementia friends sessions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3"/>
                        </a:rPr>
                        <a:t>www.alzheimers.org.uk/find-support-near-you</a:t>
                      </a:r>
                      <a:r>
                        <a:rPr lang="en-GB" sz="12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580" marR="53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112182"/>
                  </a:ext>
                </a:extLst>
              </a:tr>
              <a:tr h="1535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0" marR="53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524037"/>
                  </a:ext>
                </a:extLst>
              </a:tr>
              <a:tr h="551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DEEP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is a website created by people with dementia and has lots of different resources. They also have an LGBT+ group called ‘Speak Out’.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4"/>
                        </a:rPr>
                        <a:t>www.dementiavoices.org.uk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580" marR="53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790120"/>
                  </a:ext>
                </a:extLst>
              </a:tr>
              <a:tr h="153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0" marR="53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522793"/>
                  </a:ext>
                </a:extLst>
              </a:tr>
              <a:tr h="363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Next Steps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provides information about what the diagnosis process might look like for you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5"/>
                        </a:rPr>
                        <a:t>www.nextsteps.org.uk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580" marR="53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860816"/>
                  </a:ext>
                </a:extLst>
              </a:tr>
              <a:tr h="1535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0" marR="53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294839"/>
                  </a:ext>
                </a:extLst>
              </a:tr>
              <a:tr h="363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Dementia Together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has fun resources and activities to play around with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6"/>
                        </a:rPr>
                        <a:t>www.dementiatogether.online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580" marR="53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773921"/>
                  </a:ext>
                </a:extLst>
              </a:tr>
              <a:tr h="1535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0" marR="53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278685"/>
                  </a:ext>
                </a:extLst>
              </a:tr>
              <a:tr h="363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Dementia Tip Share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is a ‘treasure chest of tips’ created by people with dementia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7"/>
                        </a:rPr>
                        <a:t>www.dementiatip-share.org.uk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580" marR="53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03033"/>
                  </a:ext>
                </a:extLst>
              </a:tr>
              <a:tr h="1535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0" marR="53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752352"/>
                  </a:ext>
                </a:extLst>
              </a:tr>
              <a:tr h="551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Dementia Adventure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provides some free skills sessions and some free groups for unpaid carers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8"/>
                        </a:rPr>
                        <a:t>www.dementiaadventure.co.uk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580" marR="53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145742"/>
                  </a:ext>
                </a:extLst>
              </a:tr>
              <a:tr h="1535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0" marR="53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02295"/>
                  </a:ext>
                </a:extLst>
              </a:tr>
              <a:tr h="363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Dementia and Me Podcast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can be found on the BBC and shares the experiences of people living with dementia</a:t>
                      </a:r>
                    </a:p>
                  </a:txBody>
                  <a:tcPr marL="53580" marR="53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138795"/>
                  </a:ext>
                </a:extLst>
              </a:tr>
              <a:tr h="1535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0" marR="53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9070180"/>
                  </a:ext>
                </a:extLst>
              </a:tr>
              <a:tr h="363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When the Fog Lifts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is an insightful blog about living with dementia in Sheffield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9"/>
                        </a:rPr>
                        <a:t>www.whenthefoglifts.blog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580" marR="53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99595"/>
                  </a:ext>
                </a:extLst>
              </a:tr>
              <a:tr h="1535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0" marR="53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0518946"/>
                  </a:ext>
                </a:extLst>
              </a:tr>
              <a:tr h="3933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Young Dementia Network</a:t>
                      </a: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is for younger people with dementia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10"/>
                        </a:rPr>
                        <a:t>www.youngdementianetwork.org/</a:t>
                      </a:r>
                      <a:endParaRPr lang="en-GB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580" marR="53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357214"/>
                  </a:ext>
                </a:extLst>
              </a:tr>
              <a:tr h="1535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80" marR="53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6369206"/>
                  </a:ext>
                </a:extLst>
              </a:tr>
              <a:tr h="1304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Age UK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514350" lvl="1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Dementia Directory - </a:t>
                      </a:r>
                      <a:r>
                        <a:rPr lang="en-GB" sz="12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11"/>
                        </a:rPr>
                        <a:t>www.ageuk.org.uk/sheffield/our-services/dementia-services/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514350" lvl="1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Choosing a Home Checklist - </a:t>
                      </a:r>
                      <a:r>
                        <a:rPr lang="en-GB" sz="12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12"/>
                        </a:rPr>
                        <a:t>www.ageuk.org.uk/globalassets/age-uk/documents/information-guides/ageukil5_care_home_checklist_inf.pdf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514350" lvl="1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Activity resources - </a:t>
                      </a:r>
                      <a:r>
                        <a:rPr lang="en-GB" sz="1200" u="sng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13"/>
                        </a:rPr>
                        <a:t>www.ageuk.org.uk/sheffield/our-services/dementia-advice-sheffield/corona-virus-resources/resources-for-activities/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580" marR="53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86477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3B4AE95-83EB-4322-A34F-679A26ED7BF1}"/>
              </a:ext>
            </a:extLst>
          </p:cNvPr>
          <p:cNvSpPr/>
          <p:nvPr/>
        </p:nvSpPr>
        <p:spPr>
          <a:xfrm>
            <a:off x="114296" y="9186834"/>
            <a:ext cx="6616668" cy="6059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you’re interested in one of these services but want some help contacting them, please call Lyndsey (07538 100 375 / 0114 213 4065)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423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2620</TotalTime>
  <Words>1769</Words>
  <Application>Microsoft Office PowerPoint</Application>
  <PresentationFormat>A4 Paper (210x297 mm)</PresentationFormat>
  <Paragraphs>175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I have dementia, what might help me?</vt:lpstr>
      <vt:lpstr>Other Useful Links &amp; Services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happening for people with dementia in North East Sheffield?</dc:title>
  <dc:creator>Rosie Strathearn-Brady</dc:creator>
  <cp:lastModifiedBy>Lyndsey Crossland</cp:lastModifiedBy>
  <cp:revision>154</cp:revision>
  <cp:lastPrinted>2024-03-18T14:37:06Z</cp:lastPrinted>
  <dcterms:created xsi:type="dcterms:W3CDTF">2021-02-04T09:30:04Z</dcterms:created>
  <dcterms:modified xsi:type="dcterms:W3CDTF">2025-05-30T16:08:59Z</dcterms:modified>
</cp:coreProperties>
</file>